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62" r:id="rId6"/>
    <p:sldId id="280" r:id="rId7"/>
    <p:sldId id="270" r:id="rId8"/>
    <p:sldId id="259" r:id="rId9"/>
    <p:sldId id="260" r:id="rId10"/>
    <p:sldId id="275" r:id="rId11"/>
    <p:sldId id="268" r:id="rId12"/>
    <p:sldId id="261" r:id="rId13"/>
    <p:sldId id="276" r:id="rId14"/>
    <p:sldId id="272" r:id="rId15"/>
    <p:sldId id="273" r:id="rId16"/>
    <p:sldId id="274" r:id="rId17"/>
    <p:sldId id="271" r:id="rId18"/>
    <p:sldId id="267" r:id="rId19"/>
    <p:sldId id="264" r:id="rId20"/>
    <p:sldId id="277" r:id="rId21"/>
    <p:sldId id="265" r:id="rId22"/>
    <p:sldId id="278" r:id="rId23"/>
    <p:sldId id="266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9428E-7424-4A5A-9B14-F6C677ABEA27}" v="19" dt="2023-12-06T19:11:35.137"/>
    <p1510:client id="{01DBB5BA-E66E-49D3-B55B-B349B6E48661}" v="353" dt="2023-12-06T19:08:04.551"/>
    <p1510:client id="{019E32D4-314D-47B6-AC83-82B0644FB8A2}" v="301" dt="2023-12-02T18:52:25.821"/>
    <p1510:client id="{DF9131D5-230F-4772-8B8E-019F03A754E8}" v="389" dt="2023-12-16T19:57:39.628"/>
    <p1510:client id="{F611CFF9-90E9-45BF-8639-28B4395D747B}" v="19" dt="2023-12-07T11:58:12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77" d="100"/>
          <a:sy n="77" d="100"/>
        </p:scale>
        <p:origin x="-2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ies/vk/articles/403097/" TargetMode="External"/><Relationship Id="rId2" Type="http://schemas.openxmlformats.org/officeDocument/2006/relationships/hyperlink" Target="https://www.forbes.ru/mneniya/497186-bespilotnye-masiny-i-umnye-dorogi-kakie-riski-neset-v-sebe-transport-buduse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ndomnerdtutorials.com/security-access-using-mfrc522-rfid-reader-with-arduino/" TargetMode="External"/><Relationship Id="rId5" Type="http://schemas.openxmlformats.org/officeDocument/2006/relationships/hyperlink" Target="https://randomnerdtutorials.com/esp32-cam-pan-and-tilt-2-axis/" TargetMode="External"/><Relationship Id="rId4" Type="http://schemas.openxmlformats.org/officeDocument/2006/relationships/hyperlink" Target="https://www.geoinformer.com/bespilotnye-gruzovye-perevozki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5oKrUyqNwIuJ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ew.fips.ru/registers-doc-view/fips_servlet?DB=RUPAT&amp;DocNumber=2810208&amp;TypeFile=html" TargetMode="External"/><Relationship Id="rId3" Type="http://schemas.openxmlformats.org/officeDocument/2006/relationships/hyperlink" Target="http://www1.fips.ru/publication-web/classification/mpk?view=detail&amp;symbol=B25J" TargetMode="External"/><Relationship Id="rId7" Type="http://schemas.openxmlformats.org/officeDocument/2006/relationships/hyperlink" Target="http://new.fips.ru/registers-doc-view/fips_servlet?DB=RUPATAP&amp;DocNumber=2021131293&amp;TypeFile=html" TargetMode="External"/><Relationship Id="rId2" Type="http://schemas.openxmlformats.org/officeDocument/2006/relationships/hyperlink" Target="http://www1.fips.ru/publication-web/classification/mpk?view=detail&amp;symbol=B62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.fips.ru/registers-doc-view/fips_servlet?DB=RUPAT&amp;DocNumber=2783322&amp;TypeFile=html" TargetMode="External"/><Relationship Id="rId11" Type="http://schemas.openxmlformats.org/officeDocument/2006/relationships/hyperlink" Target="http://new.fips.ru/registers-doc-view/fips_servlet?DB=RUPAT&amp;DocNumber=2810933&amp;TypeFile=html" TargetMode="External"/><Relationship Id="rId5" Type="http://schemas.openxmlformats.org/officeDocument/2006/relationships/hyperlink" Target="http://new.fips.ru/registers-doc-view/fips_servlet?DB=RUPATAP&amp;DocNumber=2022114177&amp;TypeFile=html" TargetMode="External"/><Relationship Id="rId10" Type="http://schemas.openxmlformats.org/officeDocument/2006/relationships/hyperlink" Target="http://new.fips.ru/registers-doc-view/fips_servlet?DB=RUPATAP&amp;DocNumber=2021133959&amp;TypeFile=html" TargetMode="External"/><Relationship Id="rId4" Type="http://schemas.openxmlformats.org/officeDocument/2006/relationships/hyperlink" Target="http://www1.fips.ru/publication-web/classification/mpk?view=detail&amp;symbol=F41H" TargetMode="External"/><Relationship Id="rId9" Type="http://schemas.openxmlformats.org/officeDocument/2006/relationships/hyperlink" Target="http://www1.fips.ru/publication-web/classification/mpk?view=detail&amp;symbol=E05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395" y="497317"/>
            <a:ext cx="9144000" cy="166956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ПОЛЕЗНАЯ МОДЕЛЬ</a:t>
            </a:r>
            <a:r>
              <a:rPr lang="ru-RU" sz="2800" dirty="0">
                <a:latin typeface="Calibri"/>
                <a:ea typeface="+mj-lt"/>
                <a:cs typeface="+mj-lt"/>
              </a:rPr>
              <a:t/>
            </a:r>
            <a:br>
              <a:rPr lang="ru-RU" sz="2800" dirty="0">
                <a:latin typeface="Calibri"/>
                <a:ea typeface="+mj-lt"/>
                <a:cs typeface="+mj-lt"/>
              </a:rPr>
            </a:br>
            <a:r>
              <a:rPr lang="ru-RU" sz="4400" dirty="0" smtClean="0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РОБОТА-АВТОДОСТАВЩИКА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С УДАЛЕННЫМ УПРАВЛЕНИЕМ</a:t>
            </a:r>
            <a:endParaRPr lang="ru-RU" sz="3100" dirty="0"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5421" y="3514273"/>
            <a:ext cx="3798277" cy="24663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РАБОТУ ВЫПОЛНИЛ УЧАЩИЙСЯ ЦТТ КВАНТОРИУМ:</a:t>
            </a:r>
            <a:endParaRPr lang="ru-RU" sz="1400" dirty="0">
              <a:cs typeface="Calibri" panose="020F0502020204030204"/>
            </a:endParaRPr>
          </a:p>
          <a:p>
            <a:pPr algn="r"/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КАЙСИН ДАНИЛ</a:t>
            </a:r>
            <a:endParaRPr lang="ru-RU" sz="1400" dirty="0">
              <a:cs typeface="Calibri" panose="020F0502020204030204"/>
            </a:endParaRPr>
          </a:p>
          <a:p>
            <a:pPr algn="r"/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РУКОВОДИТЕЛЬ ПРОЕКТА:</a:t>
            </a:r>
            <a:endParaRPr lang="ru-RU" sz="1400" dirty="0">
              <a:cs typeface="Calibri" panose="020F0502020204030204"/>
            </a:endParaRPr>
          </a:p>
          <a:p>
            <a:pPr algn="r"/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СМИРНОВА ГАЛИНА </a:t>
            </a:r>
            <a: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  <a:t>ЛЕОНИДОВНА</a:t>
            </a:r>
            <a:b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  <a:t>печать всех деталей</a:t>
            </a:r>
            <a:b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  <a:t>выполнена в </a:t>
            </a:r>
            <a:r>
              <a:rPr lang="ru-RU" sz="1400" dirty="0" err="1" smtClean="0">
                <a:solidFill>
                  <a:srgbClr val="FFFFFF"/>
                </a:solidFill>
                <a:latin typeface="Arial"/>
                <a:cs typeface="Arial"/>
              </a:rPr>
              <a:t>Хайтеке</a:t>
            </a:r>
            <a: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  <a:t>под руководством </a:t>
            </a:r>
            <a:b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dirty="0" err="1" smtClean="0">
                <a:solidFill>
                  <a:srgbClr val="FFFFFF"/>
                </a:solidFill>
                <a:latin typeface="Arial"/>
                <a:cs typeface="Arial"/>
              </a:rPr>
              <a:t>Бояринцева</a:t>
            </a:r>
            <a:r>
              <a:rPr lang="ru-RU" sz="1400" dirty="0" smtClean="0">
                <a:solidFill>
                  <a:srgbClr val="FFFFFF"/>
                </a:solidFill>
                <a:latin typeface="Arial"/>
                <a:cs typeface="Arial"/>
              </a:rPr>
              <a:t> Александра Анатольевича</a:t>
            </a:r>
          </a:p>
          <a:p>
            <a:pPr algn="r"/>
            <a:endParaRPr lang="ru-RU" sz="14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E9CCC-98C4-0DF1-9B15-68C7FECA339F}"/>
              </a:ext>
            </a:extLst>
          </p:cNvPr>
          <p:cNvSpPr txBox="1"/>
          <p:nvPr/>
        </p:nvSpPr>
        <p:spPr>
          <a:xfrm>
            <a:off x="3134499" y="6374502"/>
            <a:ext cx="8839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Twentieth Century"/>
              </a:rPr>
              <a:t>Центр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wentieth Century"/>
              </a:rPr>
              <a:t>технического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wentieth Century"/>
              </a:rPr>
              <a:t>творчества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wentieth Century"/>
              </a:rPr>
              <a:t>Кванториум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wentieth Century"/>
              </a:rPr>
              <a:t>города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wentieth Century"/>
              </a:rPr>
              <a:t>Кирова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wentieth Century"/>
              </a:rPr>
              <a:t>ул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wentieth Century"/>
              </a:rPr>
              <a:t>Пролетарская</a:t>
            </a:r>
            <a:r>
              <a:rPr lang="en-US" dirty="0">
                <a:solidFill>
                  <a:srgbClr val="FFFFFF"/>
                </a:solidFill>
                <a:latin typeface="Twentieth Century"/>
              </a:rPr>
              <a:t>, 50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03" y="2320625"/>
            <a:ext cx="2581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43" y="718880"/>
            <a:ext cx="29146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4" y="2203106"/>
            <a:ext cx="27432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Образцы моделей корпуса сейфа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деталей для видеокамеры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2" y="2014795"/>
            <a:ext cx="3206240" cy="207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31" y="2014794"/>
            <a:ext cx="2883271" cy="207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92" y="232591"/>
            <a:ext cx="1721641" cy="162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36" y="2014795"/>
            <a:ext cx="1867618" cy="114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28" y="2014795"/>
            <a:ext cx="2270638" cy="11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205" y="3336741"/>
            <a:ext cx="1955328" cy="15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162" y="4237681"/>
            <a:ext cx="293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Модели корпуса сейфа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3745" y="5057346"/>
            <a:ext cx="430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Модели  подставки для камеры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6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B99EAE-F14C-19AD-1513-047298AA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Примеры схем собранных устройств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" y="1037968"/>
            <a:ext cx="4496956" cy="249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4" y="3897997"/>
            <a:ext cx="4588908" cy="244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40" y="1359244"/>
            <a:ext cx="4519131" cy="249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296" y="3528665"/>
            <a:ext cx="46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Управление 2 двигателями платой </a:t>
            </a:r>
            <a:r>
              <a:rPr lang="en-US" b="1" dirty="0" smtClean="0">
                <a:solidFill>
                  <a:schemeClr val="bg1"/>
                </a:solidFill>
              </a:rPr>
              <a:t>ESP32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344" y="6344848"/>
            <a:ext cx="46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Управление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сейфом картой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2140" y="4050397"/>
            <a:ext cx="468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Управление сервоприводом замка с помощью кнопки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9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097CA2-83EA-A894-013C-195CC0AA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/>
                <a:ea typeface="Calibri Light"/>
                <a:cs typeface="Calibri Light"/>
              </a:rPr>
              <a:t>Программирование системы управления</a:t>
            </a:r>
            <a:endParaRPr lang="ru-R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32F4B8-12B4-4279-5D76-985617A8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410"/>
            <a:ext cx="10515600" cy="2815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Все скетчи управления написаны в среде разработки </a:t>
            </a:r>
            <a:r>
              <a:rPr lang="ru-RU" sz="2400" err="1">
                <a:solidFill>
                  <a:schemeClr val="bg1"/>
                </a:solidFill>
                <a:ea typeface="Calibri"/>
                <a:cs typeface="Calibri"/>
              </a:rPr>
              <a:t>Arduino</a:t>
            </a: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 IDE.</a:t>
            </a:r>
            <a:endParaRPr lang="ru-RU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70303C-83D7-807F-D4BB-85993A62BDB1}"/>
              </a:ext>
            </a:extLst>
          </p:cNvPr>
          <p:cNvSpPr txBox="1"/>
          <p:nvPr/>
        </p:nvSpPr>
        <p:spPr>
          <a:xfrm>
            <a:off x="11359661" y="6178061"/>
            <a:ext cx="334108" cy="411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cs typeface="Calibri"/>
              </a:rPr>
              <a:t>6</a:t>
            </a:r>
          </a:p>
        </p:txBody>
      </p:sp>
      <p:pic>
        <p:nvPicPr>
          <p:cNvPr id="4" name="Рисунок 3" descr="Изображение выглядит как текст, снимок экрана, программное обеспечение, Мультимедийное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7B4B9CC-BA5E-4680-CF21-02CEC96A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77" y="1669237"/>
            <a:ext cx="10257692" cy="4586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12E11F-DF0C-CDBF-4D9D-B5B886E48879}"/>
              </a:ext>
            </a:extLst>
          </p:cNvPr>
          <p:cNvSpPr txBox="1"/>
          <p:nvPr/>
        </p:nvSpPr>
        <p:spPr>
          <a:xfrm>
            <a:off x="4548554" y="2239107"/>
            <a:ext cx="66176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cs typeface="Calibri"/>
              </a:rPr>
              <a:t>Фрагмент скетча по управлению доставщиком через джойстик</a:t>
            </a:r>
            <a:endParaRPr lang="ru-RU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230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6" y="223837"/>
            <a:ext cx="3857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99" y="223837"/>
            <a:ext cx="35909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6" y="3416514"/>
            <a:ext cx="37658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99" y="3416514"/>
            <a:ext cx="3590925" cy="252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21" y="2173501"/>
            <a:ext cx="3438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956" y="2974460"/>
            <a:ext cx="46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Движение влево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599" y="2976562"/>
            <a:ext cx="46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Движение вправо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166" y="5946473"/>
            <a:ext cx="46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1599" y="5978739"/>
            <a:ext cx="46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Реверс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3321" y="4697626"/>
            <a:ext cx="46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Остановка движения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3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77649" cy="9323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Фрагмент скетча для управления замком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на сейфе с использованием карты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9374" y="2987548"/>
            <a:ext cx="365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Сейф можно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открыть только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зарегистрированной картой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или электронным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ключом,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если использовать чужую карту или ключ,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подается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тревожный сигнал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3" y="1359242"/>
            <a:ext cx="7614593" cy="458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8" y="486935"/>
            <a:ext cx="3457190" cy="23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58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77" y="224738"/>
            <a:ext cx="2791469" cy="180176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Фрагмент скетча </a:t>
            </a:r>
            <a:r>
              <a:rPr lang="ru-RU" sz="2400" b="1" dirty="0" smtClean="0">
                <a:solidFill>
                  <a:schemeClr val="bg1"/>
                </a:solidFill>
              </a:rPr>
              <a:t>для  управления роботом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 помощью камеры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9" y="2149948"/>
            <a:ext cx="101631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9" y="1559269"/>
            <a:ext cx="4096135" cy="350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92" y="-61913"/>
            <a:ext cx="4263147" cy="238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1733" y="647634"/>
            <a:ext cx="355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 мобильного устройства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7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Собранная модель Робота-</a:t>
            </a:r>
            <a:r>
              <a:rPr lang="ru-RU" b="1" dirty="0" err="1" smtClean="0">
                <a:solidFill>
                  <a:schemeClr val="bg1"/>
                </a:solidFill>
              </a:rPr>
              <a:t>досавщика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68" y="1579220"/>
            <a:ext cx="2581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259" y="4646141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Вид спереди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20" y="1500749"/>
            <a:ext cx="2797132" cy="296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61" y="1579220"/>
            <a:ext cx="3573290" cy="287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84461" y="4798541"/>
            <a:ext cx="357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Управление роботом с джойстика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8667" y="4692307"/>
            <a:ext cx="35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Управление роботом с  видеокамерой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70303C-83D7-807F-D4BB-85993A62BDB1}"/>
              </a:ext>
            </a:extLst>
          </p:cNvPr>
          <p:cNvSpPr txBox="1"/>
          <p:nvPr/>
        </p:nvSpPr>
        <p:spPr>
          <a:xfrm>
            <a:off x="11359661" y="6178061"/>
            <a:ext cx="334108" cy="411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cs typeface="Calibri"/>
              </a:rPr>
              <a:t>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" y="480429"/>
            <a:ext cx="2600325" cy="285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" y="3669957"/>
            <a:ext cx="1904377" cy="20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63" y="465040"/>
            <a:ext cx="2237140" cy="290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448" y="506683"/>
            <a:ext cx="2279649" cy="290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23" y="480430"/>
            <a:ext cx="1971675" cy="285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6" y="3669957"/>
            <a:ext cx="1778775" cy="220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4346" y="3373394"/>
            <a:ext cx="646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Принцип работы  автоматического замка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741" y="3757134"/>
            <a:ext cx="6807697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кнопка  нажата, то сервопривод закрывает дверцу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Открыть крышку сейфа теперь уже больше нельзя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приложить специальную карточку с кодом, а в программе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можно  указать, с каким номером карта действительна,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 крышка сейфа откроется.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Можно использовать ключ с установленным кодом.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Программа позволяет удалять старые номера карт и формировать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новые. Также можно установить новый код на ключ доступа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9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3AF03-959F-FCB0-8360-B1BC90A8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Стоимость модели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A02802-F1E7-3073-049D-77D92819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963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ea typeface="+mn-lt"/>
                <a:cs typeface="+mn-lt"/>
              </a:rPr>
              <a:t>DFROBOT MOBILE PLATFORM – 1 шт</a:t>
            </a:r>
            <a:r>
              <a:rPr lang="ru-RU" sz="1600" dirty="0" smtClean="0">
                <a:solidFill>
                  <a:srgbClr val="FFFFFF"/>
                </a:solidFill>
                <a:ea typeface="+mn-lt"/>
                <a:cs typeface="+mn-lt"/>
              </a:rPr>
              <a:t>. – 4500 руб.</a:t>
            </a:r>
            <a:endParaRPr lang="ru-RU" sz="16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ea typeface="+mn-lt"/>
                <a:cs typeface="+mn-lt"/>
              </a:rPr>
              <a:t>Микроконтроллер </a:t>
            </a:r>
            <a:r>
              <a:rPr lang="ru-RU" sz="1600" dirty="0" err="1">
                <a:solidFill>
                  <a:srgbClr val="FFFFFF"/>
                </a:solidFill>
                <a:ea typeface="+mn-lt"/>
                <a:cs typeface="+mn-lt"/>
              </a:rPr>
              <a:t>Arduino</a:t>
            </a:r>
            <a:r>
              <a:rPr lang="ru-RU" sz="16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FFFFFF"/>
                </a:solidFill>
                <a:ea typeface="+mn-lt"/>
                <a:cs typeface="+mn-lt"/>
              </a:rPr>
              <a:t>Uno</a:t>
            </a:r>
            <a:r>
              <a:rPr lang="ru-RU" sz="1600" dirty="0">
                <a:solidFill>
                  <a:srgbClr val="FFFFFF"/>
                </a:solidFill>
                <a:ea typeface="+mn-lt"/>
                <a:cs typeface="+mn-lt"/>
              </a:rPr>
              <a:t> – 1 шт</a:t>
            </a:r>
            <a:r>
              <a:rPr lang="ru-RU" sz="1600" dirty="0" smtClean="0">
                <a:solidFill>
                  <a:srgbClr val="FFFFFF"/>
                </a:solidFill>
                <a:ea typeface="+mn-lt"/>
                <a:cs typeface="+mn-lt"/>
              </a:rPr>
              <a:t>. -900 руб.</a:t>
            </a:r>
            <a:endParaRPr lang="ru-RU" sz="16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TROYKA SHIELD – 1 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. -750 руб.</a:t>
            </a:r>
            <a:endParaRPr lang="ru-RU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Микроконтроллер </a:t>
            </a:r>
            <a:r>
              <a:rPr lang="ru-RU" sz="1600" dirty="0" err="1">
                <a:solidFill>
                  <a:schemeClr val="bg1"/>
                </a:solidFill>
                <a:ea typeface="Calibri"/>
                <a:cs typeface="Calibri"/>
              </a:rPr>
              <a:t>Arduino</a:t>
            </a: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Calibri"/>
                <a:cs typeface="Calibri"/>
              </a:rPr>
              <a:t>Nano</a:t>
            </a: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 – 1 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. – 700 руб.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</a:rPr>
              <a:t>Драйвер двигателя L298N – 1 шт</a:t>
            </a:r>
            <a:r>
              <a:rPr lang="ru-RU" sz="1600" dirty="0" smtClean="0">
                <a:solidFill>
                  <a:schemeClr val="bg1"/>
                </a:solidFill>
              </a:rPr>
              <a:t>. – 300 руб.</a:t>
            </a:r>
            <a:endParaRPr lang="ru-RU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Джойстик PS2 и </a:t>
            </a:r>
            <a:r>
              <a:rPr lang="ru-RU" sz="1600" dirty="0" err="1">
                <a:solidFill>
                  <a:schemeClr val="bg1"/>
                </a:solidFill>
                <a:ea typeface="Calibri"/>
                <a:cs typeface="Calibri"/>
              </a:rPr>
              <a:t>bluetooth</a:t>
            </a: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 модуль к нему - по 1 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. -1500 руб.</a:t>
            </a:r>
          </a:p>
          <a:p>
            <a:pPr>
              <a:lnSpc>
                <a:spcPct val="100000"/>
              </a:lnSpc>
            </a:pPr>
            <a:endParaRPr lang="ru-RU" sz="1600" dirty="0" smtClean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u="sng" smtClean="0">
                <a:solidFill>
                  <a:schemeClr val="bg1"/>
                </a:solidFill>
                <a:ea typeface="Calibri"/>
                <a:cs typeface="Calibri"/>
              </a:rPr>
              <a:t>ИТОГО </a:t>
            </a:r>
            <a:r>
              <a:rPr lang="ru-RU" sz="2000" b="1" u="sng" dirty="0" smtClean="0">
                <a:solidFill>
                  <a:schemeClr val="bg1"/>
                </a:solidFill>
                <a:ea typeface="Calibri"/>
                <a:cs typeface="Calibri"/>
              </a:rPr>
              <a:t>ОБЩАЯ СТОИМОСТЬ МОДЕЛИ В ПРЕДЕЛАХ – 16000 </a:t>
            </a:r>
            <a:r>
              <a:rPr lang="ru-RU" sz="2000" b="1" u="sng" dirty="0" err="1" smtClean="0">
                <a:solidFill>
                  <a:schemeClr val="bg1"/>
                </a:solidFill>
                <a:ea typeface="Calibri"/>
                <a:cs typeface="Calibri"/>
              </a:rPr>
              <a:t>руб</a:t>
            </a:r>
            <a:r>
              <a:rPr lang="ru-RU" sz="2000" b="1" u="sng" dirty="0" smtClean="0">
                <a:solidFill>
                  <a:schemeClr val="bg1"/>
                </a:solidFill>
                <a:ea typeface="Calibri"/>
                <a:cs typeface="Calibri"/>
              </a:rPr>
              <a:t/>
            </a:r>
            <a:br>
              <a:rPr lang="ru-RU" sz="2000" b="1" u="sng" dirty="0" smtClean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ru-RU" sz="2000" dirty="0" smtClean="0">
                <a:solidFill>
                  <a:schemeClr val="bg1"/>
                </a:solidFill>
                <a:ea typeface="Calibri"/>
                <a:cs typeface="Calibri"/>
              </a:rPr>
              <a:t>без учета стоимости моделей корпуса и других деталей,</a:t>
            </a:r>
            <a:br>
              <a:rPr lang="ru-RU" sz="2000" dirty="0" smtClean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ru-RU" sz="2000" dirty="0" smtClean="0">
                <a:solidFill>
                  <a:schemeClr val="bg1"/>
                </a:solidFill>
                <a:ea typeface="Calibri"/>
                <a:cs typeface="Calibri"/>
              </a:rPr>
              <a:t>которые напечатаны в </a:t>
            </a:r>
            <a:r>
              <a:rPr lang="ru-RU" sz="2000" dirty="0" err="1" smtClean="0">
                <a:solidFill>
                  <a:schemeClr val="bg1"/>
                </a:solidFill>
                <a:ea typeface="Calibri"/>
                <a:cs typeface="Calibri"/>
              </a:rPr>
              <a:t>Кванториуме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Calibri"/>
              </a:rPr>
              <a:t> на 3</a:t>
            </a: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</a:rPr>
              <a:t>d</a:t>
            </a:r>
            <a:r>
              <a:rPr lang="ru-RU" sz="2000" dirty="0" smtClean="0">
                <a:solidFill>
                  <a:schemeClr val="bg1"/>
                </a:solidFill>
                <a:ea typeface="Calibri"/>
                <a:cs typeface="Calibri"/>
              </a:rPr>
              <a:t> - принтере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3178" y="1705232"/>
            <a:ext cx="57088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  <a:ea typeface="+mn-lt"/>
                <a:cs typeface="+mn-lt"/>
              </a:rPr>
              <a:t>Модуль </a:t>
            </a:r>
            <a:r>
              <a:rPr lang="ru-RU" sz="1600" dirty="0" smtClean="0">
                <a:solidFill>
                  <a:srgbClr val="FFFFFF"/>
                </a:solidFill>
                <a:ea typeface="+mn-lt"/>
                <a:cs typeface="+mn-lt"/>
              </a:rPr>
              <a:t>RFID-RC522 – 350 руб.</a:t>
            </a:r>
            <a:endParaRPr lang="ru-RU" sz="16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ea typeface="+mn-lt"/>
                <a:cs typeface="+mn-lt"/>
              </a:rPr>
              <a:t>Модуль зарядки </a:t>
            </a:r>
            <a:r>
              <a:rPr lang="ru-RU" sz="1600" dirty="0" err="1">
                <a:solidFill>
                  <a:srgbClr val="FFFFFF"/>
                </a:solidFill>
                <a:ea typeface="+mn-lt"/>
                <a:cs typeface="+mn-lt"/>
              </a:rPr>
              <a:t>Li-Ion</a:t>
            </a:r>
            <a:r>
              <a:rPr lang="ru-RU" sz="1600" dirty="0">
                <a:solidFill>
                  <a:srgbClr val="FFFFFF"/>
                </a:solidFill>
                <a:ea typeface="+mn-lt"/>
                <a:cs typeface="+mn-lt"/>
              </a:rPr>
              <a:t> аккумуляторов 18650 - 2 шт</a:t>
            </a:r>
            <a:r>
              <a:rPr lang="ru-RU" sz="1600" dirty="0" smtClean="0">
                <a:solidFill>
                  <a:srgbClr val="FFFFFF"/>
                </a:solidFill>
                <a:ea typeface="+mn-lt"/>
                <a:cs typeface="+mn-lt"/>
              </a:rPr>
              <a:t>. – 700 руб.</a:t>
            </a:r>
            <a:endParaRPr lang="ru-RU" sz="1600" dirty="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Видеокамера </a:t>
            </a: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и программатор ESP32-CAM - по 1 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. – 2500руб.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ru-RU" sz="1600" dirty="0" err="1">
                <a:solidFill>
                  <a:schemeClr val="bg1"/>
                </a:solidFill>
                <a:ea typeface="Calibri"/>
                <a:cs typeface="Calibri"/>
              </a:rPr>
              <a:t>Севродвигатели</a:t>
            </a: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 FS90 – 3 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. – 1500руб.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Кнопка </a:t>
            </a:r>
            <a:r>
              <a:rPr lang="ru-RU" sz="1600" dirty="0" err="1">
                <a:solidFill>
                  <a:schemeClr val="bg1"/>
                </a:solidFill>
                <a:ea typeface="Calibri"/>
                <a:cs typeface="Calibri"/>
              </a:rPr>
              <a:t>Amperka</a:t>
            </a: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 – 2 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. 400 </a:t>
            </a:r>
            <a:r>
              <a:rPr lang="ru-RU" sz="1600" dirty="0" err="1" smtClean="0">
                <a:solidFill>
                  <a:schemeClr val="bg1"/>
                </a:solidFill>
                <a:ea typeface="Calibri"/>
                <a:cs typeface="Calibri"/>
              </a:rPr>
              <a:t>руб</a:t>
            </a:r>
            <a:endParaRPr lang="ru-RU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ea typeface="Calibri"/>
                <a:cs typeface="Calibri"/>
              </a:rPr>
              <a:t>RGB светодиод - 1 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. 150 </a:t>
            </a:r>
            <a:r>
              <a:rPr lang="ru-RU" sz="1600" dirty="0" err="1" smtClean="0">
                <a:solidFill>
                  <a:schemeClr val="bg1"/>
                </a:solidFill>
                <a:ea typeface="Calibri"/>
                <a:cs typeface="Calibri"/>
              </a:rPr>
              <a:t>руб</a:t>
            </a:r>
            <a:endParaRPr lang="ru-RU" sz="1600" dirty="0" smtClean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Аккумуляторы – 3 </a:t>
            </a:r>
            <a:r>
              <a:rPr lang="ru-RU" sz="1600" dirty="0" err="1" smtClean="0">
                <a:solidFill>
                  <a:schemeClr val="bg1"/>
                </a:solidFill>
                <a:ea typeface="Calibri"/>
                <a:cs typeface="Calibri"/>
              </a:rPr>
              <a:t>шт</a:t>
            </a:r>
            <a:r>
              <a:rPr lang="ru-RU" sz="1600" dirty="0" smtClean="0">
                <a:solidFill>
                  <a:schemeClr val="bg1"/>
                </a:solidFill>
                <a:ea typeface="Calibri"/>
                <a:cs typeface="Calibri"/>
              </a:rPr>
              <a:t> – 600 </a:t>
            </a:r>
            <a:r>
              <a:rPr lang="ru-RU" sz="1600" dirty="0" err="1" smtClean="0">
                <a:solidFill>
                  <a:schemeClr val="bg1"/>
                </a:solidFill>
                <a:ea typeface="Calibri"/>
                <a:cs typeface="Calibri"/>
              </a:rPr>
              <a:t>руб</a:t>
            </a:r>
            <a:endParaRPr lang="ru-RU" sz="16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7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4940E5-C4D4-3605-C12C-755AB80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87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/>
                <a:ea typeface="Calibri Light"/>
                <a:cs typeface="Calibri Light"/>
              </a:rPr>
              <a:t>Итоги работы</a:t>
            </a:r>
            <a:endParaRPr lang="ru-R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EC034-14AA-1082-EA91-E1E943FD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764"/>
            <a:ext cx="10515600" cy="4738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Собрана модель 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корпуса.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cs typeface="Calibri"/>
              </a:rPr>
              <a:t>Разработана модель сейфа в программе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Tinkercad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cs typeface="Calibri"/>
              </a:rPr>
              <a:t>и </a:t>
            </a:r>
            <a:r>
              <a:rPr lang="ru-RU" sz="2400" dirty="0">
                <a:solidFill>
                  <a:schemeClr val="bg1"/>
                </a:solidFill>
                <a:cs typeface="Calibri"/>
              </a:rPr>
              <a:t>напечатана на 3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D</a:t>
            </a:r>
            <a:r>
              <a:rPr lang="ru-RU" sz="2400" dirty="0">
                <a:solidFill>
                  <a:schemeClr val="bg1"/>
                </a:solidFill>
                <a:cs typeface="Calibri"/>
              </a:rPr>
              <a:t>- принтере в </a:t>
            </a:r>
            <a:r>
              <a:rPr lang="ru-RU" sz="2400" dirty="0" err="1" smtClean="0">
                <a:solidFill>
                  <a:schemeClr val="bg1"/>
                </a:solidFill>
                <a:cs typeface="Calibri"/>
              </a:rPr>
              <a:t>Хайтеке</a:t>
            </a:r>
            <a:r>
              <a:rPr lang="ru-RU" sz="2400" dirty="0" smtClean="0">
                <a:solidFill>
                  <a:schemeClr val="bg1"/>
                </a:solidFill>
                <a:cs typeface="Calibri"/>
              </a:rPr>
              <a:t>.</a:t>
            </a:r>
            <a:endParaRPr lang="ru-RU" sz="2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cs typeface="Calibri"/>
              </a:rPr>
              <a:t>Собраны электронные схемы управления всеми </a:t>
            </a:r>
            <a:r>
              <a:rPr lang="ru-RU" sz="2400" dirty="0" smtClean="0">
                <a:solidFill>
                  <a:schemeClr val="bg1"/>
                </a:solidFill>
                <a:cs typeface="Calibri"/>
              </a:rPr>
              <a:t>устройствами.</a:t>
            </a:r>
            <a:endParaRPr lang="ru-RU" sz="2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Подключено удалённое управление через 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джойстик.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chemeClr val="bg1"/>
                </a:solidFill>
                <a:ea typeface="Calibri"/>
                <a:cs typeface="Calibri"/>
              </a:rPr>
              <a:t>Установнена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 система безопасной перевозки и контроль доступа к сейфу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Установлена система управления видеокамерой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Написаны рабочие скетчи для управления всеми системами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Проведены испытания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52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3D5F41-D957-A073-AD5B-8CD900DBC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400"/>
            <a:ext cx="10515600" cy="57155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FF"/>
                </a:solidFill>
                <a:latin typeface="Calibri"/>
                <a:cs typeface="Arial"/>
              </a:rPr>
              <a:t>Цель</a:t>
            </a:r>
            <a:r>
              <a:rPr lang="ru-RU" sz="2400" b="1" dirty="0">
                <a:solidFill>
                  <a:srgbClr val="FFFFFF"/>
                </a:solidFill>
                <a:latin typeface="Calibri"/>
                <a:cs typeface="Arial"/>
              </a:rPr>
              <a:t>:</a:t>
            </a:r>
            <a:endParaRPr lang="ru-RU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pPr marL="742950" lvl="1" indent="0">
              <a:buNone/>
            </a:pPr>
            <a:r>
              <a:rPr lang="ru-RU" dirty="0">
                <a:solidFill>
                  <a:schemeClr val="bg1"/>
                </a:solidFill>
                <a:latin typeface="Calibri"/>
                <a:cs typeface="Times New Roman"/>
              </a:rPr>
              <a:t>Разработка</a:t>
            </a:r>
            <a:r>
              <a:rPr lang="ru-RU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 управляемого </a:t>
            </a: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робот-доставщика</a:t>
            </a:r>
            <a:r>
              <a:rPr lang="ru-RU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, способного доставлять </a:t>
            </a: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любые посылки, заказы, ценные бумаги в специальном сейфе с электронным замком</a:t>
            </a:r>
          </a:p>
          <a:p>
            <a:pPr marL="1588" lvl="1" indent="0">
              <a:buNone/>
            </a:pPr>
            <a:r>
              <a:rPr lang="ru-RU" b="1" dirty="0" smtClean="0">
                <a:solidFill>
                  <a:srgbClr val="FFFFFF"/>
                </a:solidFill>
                <a:latin typeface="Calibri"/>
                <a:cs typeface="Arial"/>
              </a:rPr>
              <a:t>Задачи</a:t>
            </a:r>
            <a:r>
              <a:rPr lang="ru-RU" sz="2400" b="1" dirty="0">
                <a:solidFill>
                  <a:srgbClr val="FFFFFF"/>
                </a:solidFill>
                <a:latin typeface="Calibri"/>
                <a:cs typeface="Arial"/>
              </a:rPr>
              <a:t>:</a:t>
            </a:r>
            <a:endParaRPr lang="ru-RU" sz="2400" dirty="0">
              <a:solidFill>
                <a:schemeClr val="bg1"/>
              </a:solidFill>
              <a:latin typeface="Calibri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ru-RU" dirty="0" smtClean="0">
              <a:solidFill>
                <a:schemeClr val="bg1"/>
              </a:solidFill>
              <a:latin typeface="Calibri"/>
              <a:ea typeface="+mn-lt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Продумать </a:t>
            </a:r>
            <a:r>
              <a:rPr lang="ru-RU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макет и внешний вид </a:t>
            </a: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Робота-доставщика</a:t>
            </a:r>
            <a:r>
              <a:rPr lang="ru-RU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; </a:t>
            </a:r>
            <a:endParaRPr lang="ru-RU" dirty="0" smtClean="0">
              <a:solidFill>
                <a:schemeClr val="bg1"/>
              </a:solidFill>
              <a:latin typeface="Calibri"/>
              <a:ea typeface="+mn-lt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Изучить информацию об удаленном управлении роботов и об электронных замках с управлением микроконтроллерами;</a:t>
            </a:r>
            <a:endParaRPr lang="ru-RU" dirty="0">
              <a:solidFill>
                <a:schemeClr val="bg1"/>
              </a:solidFill>
              <a:latin typeface="Calibri"/>
              <a:ea typeface="+mn-lt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Изучить инструкции по сборке робота – автомобиля из конструктора </a:t>
            </a:r>
            <a:r>
              <a:rPr lang="ru-RU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DFROBOT MOBILE PLATFORM;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Собрать рабочую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модель Робота-доставщик и модифицировать её дополнительными функциями ;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написать скетчи для управления  Роботом-доставщиком и для управления электронным замком сейфа;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ешить проблему питания на все узлы общей модели;</a:t>
            </a:r>
            <a:endParaRPr lang="ru-RU" sz="2400" dirty="0" smtClean="0">
              <a:solidFill>
                <a:schemeClr val="bg1"/>
              </a:solidFill>
              <a:latin typeface="Calibri"/>
              <a:ea typeface="+mn-lt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написать программу управления Роботом –доставщиком удаленно с любого мобильного устройства;</a:t>
            </a:r>
            <a:endParaRPr lang="ru-RU" dirty="0">
              <a:solidFill>
                <a:schemeClr val="bg1"/>
              </a:solidFill>
              <a:latin typeface="Calibri"/>
              <a:ea typeface="+mn-lt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Провести тесты работы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 Робота-доставщика</a:t>
            </a:r>
            <a:r>
              <a:rPr lang="ru-RU" dirty="0">
                <a:solidFill>
                  <a:schemeClr val="bg1"/>
                </a:solidFill>
                <a:latin typeface="Calibri"/>
                <a:ea typeface="+mn-lt"/>
                <a:cs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31C85B-A8EA-759E-40FF-BBD5665C5A5A}"/>
              </a:ext>
            </a:extLst>
          </p:cNvPr>
          <p:cNvSpPr txBox="1"/>
          <p:nvPr/>
        </p:nvSpPr>
        <p:spPr>
          <a:xfrm>
            <a:off x="11359661" y="6178061"/>
            <a:ext cx="334108" cy="411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cs typeface="Calibri"/>
              </a:rPr>
              <a:t>2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19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4940E5-C4D4-3605-C12C-755AB80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8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 Light"/>
                <a:cs typeface="Calibri Light"/>
              </a:rPr>
              <a:t>Возможные модификации модели в будущем</a:t>
            </a:r>
            <a:endParaRPr lang="ru-R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EC034-14AA-1082-EA91-E1E943FD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764"/>
            <a:ext cx="10515600" cy="4738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Увеличение размеров платформы и колес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Замена видеокамеры 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Изменение формы сейфа для других видов доставки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Подключение сенсорного монитора для ввода кода либо сканера считывания  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</a:rPr>
              <a:t>QR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-кода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Усовершенствование системы поворота видеокамеры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Моделирование разных корпусов для видов доставки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Оснащение системой сигнализации на момент взлома с вызовом дежурной службы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668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3615D-D722-24C7-E0FF-E67DE4B1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Возможные  варианты использования </a:t>
            </a:r>
            <a:r>
              <a:rPr lang="ru-RU" b="1" dirty="0" smtClean="0">
                <a:solidFill>
                  <a:schemeClr val="bg1"/>
                </a:solidFill>
              </a:rPr>
              <a:t>Робота - доставщика </a:t>
            </a:r>
            <a:r>
              <a:rPr lang="ru-RU" b="1" dirty="0">
                <a:solidFill>
                  <a:schemeClr val="bg1"/>
                </a:solidFill>
              </a:rPr>
              <a:t>с дистанционным управлением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5A3C76-F719-E45B-994E-2BEF9DB89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Доставка документации или небольших предметов в </a:t>
            </a:r>
            <a:r>
              <a:rPr lang="ru-RU" dirty="0" smtClean="0">
                <a:solidFill>
                  <a:schemeClr val="bg1"/>
                </a:solidFill>
              </a:rPr>
              <a:t>офисе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Доставка медикаментов по палатам, медсестрой с проблемами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двигательного аппарата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Доставка </a:t>
            </a:r>
            <a:r>
              <a:rPr lang="ru-RU" dirty="0">
                <a:solidFill>
                  <a:schemeClr val="bg1"/>
                </a:solidFill>
              </a:rPr>
              <a:t>заказов в кафе, пиццериях и других заведениях для официанта с ограниченными возможностями.</a:t>
            </a:r>
          </a:p>
          <a:p>
            <a:r>
              <a:rPr lang="ru-RU" dirty="0">
                <a:solidFill>
                  <a:schemeClr val="bg1"/>
                </a:solidFill>
              </a:rPr>
              <a:t>Доставка предметов в опасных и труднодоступных условиях работы под управлением оператора</a:t>
            </a:r>
          </a:p>
          <a:p>
            <a:r>
              <a:rPr lang="ru-RU" dirty="0">
                <a:solidFill>
                  <a:schemeClr val="bg1"/>
                </a:solidFill>
              </a:rPr>
              <a:t>Может использоваться как автомобиль будущего в умных городах</a:t>
            </a:r>
          </a:p>
        </p:txBody>
      </p:sp>
    </p:spTree>
    <p:extLst>
      <p:ext uri="{BB962C8B-B14F-4D97-AF65-F5344CB8AC3E}">
        <p14:creationId xmlns:p14="http://schemas.microsoft.com/office/powerpoint/2010/main" val="273415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Возможные варианты разработки корпусов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МедРобот</a:t>
            </a:r>
            <a:r>
              <a:rPr lang="ru-RU" b="1" dirty="0" smtClean="0">
                <a:solidFill>
                  <a:schemeClr val="bg1"/>
                </a:solidFill>
              </a:rPr>
              <a:t>- доставщик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Робот – доставщик – официант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Робот – доставщик  пиццы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Робот – доставщик Менеджер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Робот – доставщик Инженер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41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D51E7-E958-CFE8-B1A4-7D2A0459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0" y="365125"/>
            <a:ext cx="10365259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Список источников информации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E987B7-3866-35EC-C434-782E2904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www.forbes.ru/mneniya/497186-bespilotnye-masiny-i-umnye-dorogi-kakie-riski-neset-v-sebe-transport-budusego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https://habr.com/ru/companies/vk/articles/403097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https://www.geoinformer.com/bespilotnye-gruzovye-perevozki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https://randomnerdtutorials.com/esp32-cam-pan-and-tilt-2-axis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https://randomnerdtutorials.com/security-access-using-mfrc522-rfid-reader-with-arduino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4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2445" y="1014968"/>
            <a:ext cx="704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8108" y="3323968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15766" y="3935118"/>
            <a:ext cx="7520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white"/>
                </a:solidFill>
              </a:rPr>
              <a:t>Смотрите видеоролик по ссылке:</a:t>
            </a:r>
          </a:p>
          <a:p>
            <a:pPr lvl="0"/>
            <a:r>
              <a:rPr lang="en-US" sz="3200" b="1" dirty="0">
                <a:solidFill>
                  <a:prstClr val="white"/>
                </a:solidFill>
                <a:hlinkClick r:id="rId2"/>
              </a:rPr>
              <a:t>https://disk.yandex.ru/d/5oKrUyqNwIuJvg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9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1575DF-A437-07D4-9A9C-1D8A0727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76" y="316833"/>
            <a:ext cx="10515600" cy="5703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FF"/>
                </a:solidFill>
                <a:latin typeface="Calibri"/>
                <a:cs typeface="Arial"/>
              </a:rPr>
              <a:t>Актуальность исследования</a:t>
            </a:r>
            <a:endParaRPr lang="ru-RU" dirty="0">
              <a:latin typeface="Calibri"/>
              <a:ea typeface="Calibr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Calibri"/>
                <a:cs typeface="Times New Roman"/>
              </a:rPr>
              <a:t>Безусловно, практически в каждом крупном предприятии/компании необходима возможность отправки/приёма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cs typeface="Times New Roman"/>
              </a:rPr>
              <a:t>между офисами или отделами различных документов , </a:t>
            </a:r>
            <a:r>
              <a:rPr lang="ru-RU" sz="2400" dirty="0">
                <a:solidFill>
                  <a:schemeClr val="bg1"/>
                </a:solidFill>
                <a:latin typeface="Calibri"/>
                <a:cs typeface="Times New Roman"/>
              </a:rPr>
              <a:t>ценных бумаг без разглашения информации, хранящейся в них. </a:t>
            </a:r>
            <a:r>
              <a:rPr lang="ru-RU" sz="2400" dirty="0" smtClean="0">
                <a:solidFill>
                  <a:schemeClr val="bg1"/>
                </a:solidFill>
                <a:cs typeface="Times New Roman"/>
              </a:rPr>
              <a:t>Через </a:t>
            </a:r>
            <a:r>
              <a:rPr lang="ru-RU" sz="2400" dirty="0">
                <a:solidFill>
                  <a:schemeClr val="bg1"/>
                </a:solidFill>
                <a:cs typeface="Times New Roman"/>
              </a:rPr>
              <a:t>сетевое подключение не всегда безопасно отправлять </a:t>
            </a:r>
            <a:r>
              <a:rPr lang="ru-RU" sz="2400" dirty="0" smtClean="0">
                <a:solidFill>
                  <a:schemeClr val="bg1"/>
                </a:solidFill>
                <a:cs typeface="Times New Roman"/>
              </a:rPr>
              <a:t>документы в файлах.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/>
                <a:cs typeface="Times New Roman"/>
              </a:rPr>
              <a:t>Возможно есть необходимость передачи небольших посылок, предметов в пределах одной площадки. </a:t>
            </a:r>
            <a:endParaRPr lang="ru-RU" sz="24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/>
                <a:cs typeface="Times New Roman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Calibri"/>
                <a:cs typeface="Times New Roman"/>
              </a:rPr>
              <a:t>связи с этим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cs typeface="Times New Roman"/>
              </a:rPr>
              <a:t>принято решение о разработке модели управляемого Робота-доставщика</a:t>
            </a:r>
            <a:r>
              <a:rPr lang="ru-RU" sz="2400" dirty="0">
                <a:solidFill>
                  <a:schemeClr val="bg1"/>
                </a:solidFill>
                <a:latin typeface="Calibri"/>
                <a:cs typeface="Times New Roman"/>
              </a:rPr>
              <a:t>, который может доставлять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cs typeface="Times New Roman"/>
              </a:rPr>
              <a:t>документы, посылки. заказы </a:t>
            </a:r>
            <a:r>
              <a:rPr lang="ru-RU" sz="2400" dirty="0">
                <a:solidFill>
                  <a:schemeClr val="bg1"/>
                </a:solidFill>
                <a:latin typeface="Calibri"/>
                <a:cs typeface="Times New Roman"/>
              </a:rPr>
              <a:t>не только по определённому холдингу, но и в целом по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cs typeface="Times New Roman"/>
              </a:rPr>
              <a:t>умному городу, если он оснащен интернетом в любой точке и специальными ровными дорожками(это критерии умных годов).</a:t>
            </a:r>
            <a:r>
              <a:rPr lang="ru-RU" sz="2400" dirty="0">
                <a:solidFill>
                  <a:schemeClr val="bg1"/>
                </a:solidFill>
                <a:latin typeface="Calibri"/>
                <a:cs typeface="Times New Roman"/>
              </a:rPr>
              <a:t> </a:t>
            </a:r>
            <a:endParaRPr lang="ru-RU" sz="2400" dirty="0">
              <a:solidFill>
                <a:schemeClr val="bg1"/>
              </a:solidFill>
              <a:latin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          </a:t>
            </a:r>
            <a:endParaRPr lang="ru-RU" sz="2400" dirty="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9EEC08-F927-5269-7B4A-0B88CEC7F885}"/>
              </a:ext>
            </a:extLst>
          </p:cNvPr>
          <p:cNvSpPr txBox="1"/>
          <p:nvPr/>
        </p:nvSpPr>
        <p:spPr>
          <a:xfrm>
            <a:off x="11359661" y="6178061"/>
            <a:ext cx="334108" cy="411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1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626" y="185352"/>
            <a:ext cx="1148205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Идея разработки секретного сейфа для перевозки небольших посылок, заказов, документов пришла после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предложения  Главного  рационализатора России, который посетил наш </a:t>
            </a:r>
            <a:r>
              <a:rPr lang="ru-RU" dirty="0" err="1" smtClean="0">
                <a:solidFill>
                  <a:schemeClr val="bg1"/>
                </a:solidFill>
              </a:rPr>
              <a:t>Кванториум</a:t>
            </a:r>
            <a:r>
              <a:rPr lang="ru-RU" dirty="0" smtClean="0">
                <a:solidFill>
                  <a:schemeClr val="bg1"/>
                </a:solidFill>
              </a:rPr>
              <a:t> в 2023 году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год объявления города Кирова «Столицей Изобретательства России».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 предложена идея перевозки посылок и заказов в железнодорожных вагонах с установкой в вагон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специальных секретных сейфов с автоматическими кодовыми замками. Идея быстрой перевозки небольших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посылок между городами и пунктами на железнодорожном транспорте возможно интересна, но небезопасна.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Идея была много раз исследована и в процессе дискуссии принято решение отказаться от такого проекта,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так как установка таких автоматических ящиков даже с кодовыми замками может привести к росту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диверсий на железнодорожном транспорте и опасности перевозки пассажиров.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Такая система уже работает по пунктам быстрой доставки и разработка новой системы вряд ли приведет к успеху.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вот передача документов, посылок и чего либо еще в холдингах, офисах наверно была бы актуальней.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 наличию умных городов мы придем еще не скоро, когда улицы, переходы, подъезды к домам будут ровными 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доступными для управляемых автомобилей.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 идея использования управляемых автомобилей может быть актуальна не только для доставки,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ведь такие машины могут работать на автозаправках, на площадках заправки электромобилей,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даже в кафе по ровным поверхностям можно доставлять заказы или в парках и скверах.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Более того, управлять таким роботом может человек с ограниченными возможностями передвижения,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это прекрасная идея трудоустройства такой категории людей.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Принято решение – модель строить и в дальнейшем усовершенствовать по назначениям.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7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B99EAE-F14C-19AD-1513-047298AA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Аналоги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Беспилотный транспорт будущего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41" y="160637"/>
            <a:ext cx="5978694" cy="26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1" y="1977081"/>
            <a:ext cx="4669487" cy="292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1816" y="3437752"/>
            <a:ext cx="6100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ЗАВТРА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НАЧИНАЕТСЯ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СГОДНЯ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38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68232" cy="13277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Поиск в базе данных ФИПС позволил пересмотреть похожие изобретения, найти аналоги изобретений роботов- доставщиков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</a:rPr>
              <a:t>основании изученных материалов принято решение на разработку Робота –доставщика  с новыми возможностями и функциями.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42306"/>
              </p:ext>
            </p:extLst>
          </p:nvPr>
        </p:nvGraphicFramePr>
        <p:xfrm>
          <a:off x="815546" y="2034612"/>
          <a:ext cx="9823622" cy="3600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382"/>
                <a:gridCol w="1308858"/>
                <a:gridCol w="1454517"/>
                <a:gridCol w="1169357"/>
                <a:gridCol w="2180748"/>
                <a:gridCol w="3017760"/>
              </a:tblGrid>
              <a:tr h="300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МПК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Номер документа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Ссылка на документ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</a:tr>
              <a:tr h="971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2" tooltip="Ссылка на описание класса МПК (открывается в отдельном окне)"/>
                        </a:rPr>
                        <a:t>B62D 57/02 (2006.01)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3" tooltip="Ссылка на описание класса МПК (открывается в отдельном окне)"/>
                        </a:rPr>
                        <a:t>B25J 9/00 (2006.01)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4" tooltip="Ссылка на описание класса МПК (открывается в отдельном окне)"/>
                        </a:rPr>
                        <a:t>F41H 13/00 (2006.01)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  <a:hlinkClick r:id="rId5" tooltip="Ссылка на реестр (открывается в отдельном окне)"/>
                        </a:rPr>
                        <a:t>2022114177</a:t>
                      </a:r>
                      <a:r>
                        <a:rPr lang="ru-RU" sz="900">
                          <a:effectLst/>
                        </a:rPr>
                        <a:t>, 26.05.2022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  <a:hlinkClick r:id="rId6" tooltip="Ссылка на реестр (открывается в отдельном окне)"/>
                        </a:rPr>
                        <a:t>2 783 322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Изобретение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Автономный универсальный сфероподобный робот доставки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https://www.fips.ru/iiss/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document.xhtml?index=27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</a:tr>
              <a:tr h="975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3" tooltip="Ссылка на описание класса МПК (открывается в отдельном окне)"/>
                        </a:rPr>
                        <a:t>B25J 5/00 (2006.01)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  <a:hlinkClick r:id="rId7" tooltip="Ссылка на реестр (открывается в отдельном окне)"/>
                        </a:rPr>
                        <a:t>2021131293</a:t>
                      </a:r>
                      <a:r>
                        <a:rPr lang="ru-RU" sz="900">
                          <a:effectLst/>
                        </a:rPr>
                        <a:t>, 26.10.2021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  <a:hlinkClick r:id="rId8" tooltip="Ссылка на реестр (открывается в отдельном окне)"/>
                        </a:rPr>
                        <a:t>2 810 208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Изобретение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Робот -доставщик на одноосном шасси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https://www.fips.ru/iiss/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document.xhtml?faces-redirect=true&amp;id=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c9d3dc58fa78769435ecc30e05226463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</a:tr>
              <a:tr h="96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2" tooltip="Ссылка на описание класса МПК (открывается в отдельном окне)"/>
                        </a:rPr>
                        <a:t>B62D 65/06 (2006.01)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9" tooltip="Ссылка на описание класса МПК (открывается в отдельном окне)"/>
                        </a:rPr>
                        <a:t>E05B 9/08 (2006.01)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  <a:hlinkClick r:id="rId10" tooltip="Ссылка на реестр (открывается в отдельном окне)"/>
                        </a:rPr>
                        <a:t>2021133959</a:t>
                      </a:r>
                      <a:r>
                        <a:rPr lang="ru-RU" sz="900">
                          <a:effectLst/>
                        </a:rPr>
                        <a:t>, 22.11.2021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  <a:hlinkClick r:id="rId11" tooltip="Ссылка на реестр (открывается в отдельном окне)"/>
                        </a:rPr>
                        <a:t>2 810 933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Изобретение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ОТКРЫВАЮЩИЙ МЕХАНИЗМ КРЫШКИ РОБОТИЗИРОВАННОГО ТРАНСПОРТНОГО СРЕДСТВА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https://www.fips.ru/iiss/document.xhtml?faces-redirect=true&amp;id=cb585e38c73bb820d30b1dcfac20abac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61" marR="534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27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 rot="39573186">
            <a:off x="5932756" y="16629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 rot="3465783">
            <a:off x="5932755" y="3826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35969022">
            <a:off x="4713556" y="17391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rot="7535209">
            <a:off x="4675456" y="37933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6511399" y="279082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-10800000">
            <a:off x="4101574" y="2784475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822174" y="1033463"/>
            <a:ext cx="3743325" cy="374491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84174" y="1081088"/>
            <a:ext cx="360363" cy="360362"/>
            <a:chOff x="1973" y="1706"/>
            <a:chExt cx="227" cy="227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39612" y="2736850"/>
            <a:ext cx="360362" cy="360363"/>
            <a:chOff x="1565" y="2659"/>
            <a:chExt cx="227" cy="227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03212" y="4279900"/>
            <a:ext cx="360362" cy="360363"/>
            <a:chOff x="2109" y="3612"/>
            <a:chExt cx="227" cy="227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433612" y="1060450"/>
            <a:ext cx="360362" cy="360363"/>
            <a:chOff x="3470" y="1706"/>
            <a:chExt cx="227" cy="227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382937" y="2736850"/>
            <a:ext cx="360362" cy="360363"/>
            <a:chOff x="3923" y="2659"/>
            <a:chExt cx="227" cy="227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489174" y="4337050"/>
            <a:ext cx="360363" cy="360363"/>
            <a:chOff x="3515" y="3521"/>
            <a:chExt cx="227" cy="227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4779437" y="1974850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gray">
          <a:xfrm>
            <a:off x="4773087" y="1958975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gray">
          <a:xfrm>
            <a:off x="4906437" y="2101850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4888974" y="2074863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gray">
          <a:xfrm>
            <a:off x="4990574" y="2185988"/>
            <a:ext cx="1522413" cy="1522412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gray">
          <a:xfrm>
            <a:off x="5012799" y="2205038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5030262" y="2214563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gray">
          <a:xfrm>
            <a:off x="5046137" y="2228850"/>
            <a:ext cx="1366837" cy="13414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gray">
          <a:xfrm>
            <a:off x="5127099" y="2265363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gray">
          <a:xfrm>
            <a:off x="5048639" y="2407543"/>
            <a:ext cx="1406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План </a:t>
            </a:r>
            <a:br>
              <a:rPr lang="ru-RU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работы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870174" y="1008063"/>
            <a:ext cx="532182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2. Изучить инструкцию и собрать корпус машины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817299" y="1008063"/>
            <a:ext cx="373512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1. Изучить источники информации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38767" y="2531695"/>
            <a:ext cx="304192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3. Разработать модели всех</a:t>
            </a:r>
            <a:br>
              <a:rPr lang="ru-RU" sz="16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    деталей будущего</a:t>
            </a:r>
            <a:br>
              <a:rPr lang="ru-RU" sz="16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    робота-доставщика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870174" y="4360863"/>
            <a:ext cx="298209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6. Провести испытания и</a:t>
            </a:r>
            <a:br>
              <a:rPr lang="ru-RU" sz="16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    устранить погрешности  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244812" y="4329155"/>
            <a:ext cx="313842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5. Написать программы </a:t>
            </a:r>
            <a:br>
              <a:rPr lang="ru-RU" sz="16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управления и распределить </a:t>
            </a:r>
            <a:br>
              <a:rPr lang="ru-RU" sz="16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питание ко всем элементам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7724205" y="2501532"/>
            <a:ext cx="318670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. Собрать необходимые </a:t>
            </a:r>
            <a:br>
              <a:rPr lang="ru-RU" sz="16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     электронные компоненты </a:t>
            </a:r>
            <a:br>
              <a:rPr lang="ru-RU" sz="16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     и построить схему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A3ACA-4D29-5BC5-26D9-F2B03B39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19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Список</a:t>
            </a:r>
            <a: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оборудования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A527E9-33E4-1538-F710-CE5A95BCC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487"/>
            <a:ext cx="5486400" cy="3659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DFROBOT MOBILE PLATFORM – 1 шт.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Микроконтроллер </a:t>
            </a:r>
            <a:r>
              <a:rPr lang="ru-RU" sz="2400" dirty="0" err="1">
                <a:solidFill>
                  <a:srgbClr val="FFFFFF"/>
                </a:solidFill>
                <a:ea typeface="+mn-lt"/>
                <a:cs typeface="+mn-lt"/>
              </a:rPr>
              <a:t>Arduino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rgbClr val="FFFFFF"/>
                </a:solidFill>
                <a:ea typeface="+mn-lt"/>
                <a:cs typeface="+mn-lt"/>
              </a:rPr>
              <a:t>Uno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 – 1 шт.</a:t>
            </a:r>
            <a:endParaRPr lang="ru-RU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TROYKA SHIELD – 1 шт.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Микроконтроллер </a:t>
            </a:r>
            <a:r>
              <a:rPr lang="ru-RU" sz="2400" dirty="0" err="1">
                <a:solidFill>
                  <a:schemeClr val="bg1"/>
                </a:solidFill>
                <a:ea typeface="Calibri"/>
                <a:cs typeface="Calibri"/>
              </a:rPr>
              <a:t>Arduino</a:t>
            </a: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Calibri"/>
                <a:cs typeface="Calibri"/>
              </a:rPr>
              <a:t>Nano</a:t>
            </a: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 – 1 шт.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</a:rPr>
              <a:t>Драйвер двигателя L298N – 1 шт.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Джойстик PS2 и </a:t>
            </a:r>
            <a:r>
              <a:rPr lang="ru-RU" sz="2400" dirty="0" err="1">
                <a:solidFill>
                  <a:schemeClr val="bg1"/>
                </a:solidFill>
                <a:ea typeface="Calibri"/>
                <a:cs typeface="Calibri"/>
              </a:rPr>
              <a:t>bluetooth</a:t>
            </a: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 модуль к нему - по 1 шт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ru-RU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D8123A-BA37-BF12-589A-FE6D8BDBB0BC}"/>
              </a:ext>
            </a:extLst>
          </p:cNvPr>
          <p:cNvSpPr txBox="1"/>
          <p:nvPr/>
        </p:nvSpPr>
        <p:spPr>
          <a:xfrm>
            <a:off x="11359661" y="6178061"/>
            <a:ext cx="334108" cy="411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cs typeface="Calibri"/>
              </a:rPr>
              <a:t>4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DB589F1-83FD-5A29-2849-939CC10C1E04}"/>
              </a:ext>
            </a:extLst>
          </p:cNvPr>
          <p:cNvSpPr txBox="1">
            <a:spLocks/>
          </p:cNvSpPr>
          <p:nvPr/>
        </p:nvSpPr>
        <p:spPr>
          <a:xfrm>
            <a:off x="6183923" y="1450487"/>
            <a:ext cx="5498123" cy="36596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Модуль RFID-RC522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FFFFFF"/>
                </a:solidFill>
                <a:ea typeface="+mn-lt"/>
                <a:cs typeface="+mn-lt"/>
              </a:rPr>
              <a:t>Модуль зарядки </a:t>
            </a:r>
            <a:r>
              <a:rPr lang="ru-RU" sz="2400" dirty="0" err="1">
                <a:solidFill>
                  <a:srgbClr val="FFFFFF"/>
                </a:solidFill>
                <a:ea typeface="+mn-lt"/>
                <a:cs typeface="+mn-lt"/>
              </a:rPr>
              <a:t>Li-Ion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 аккумуляторов </a:t>
            </a:r>
            <a:r>
              <a:rPr lang="ru-RU" sz="2400" dirty="0" smtClean="0">
                <a:solidFill>
                  <a:srgbClr val="FFFFFF"/>
                </a:solidFill>
                <a:ea typeface="+mn-lt"/>
                <a:cs typeface="+mn-lt"/>
              </a:rPr>
              <a:t>18650 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- </a:t>
            </a:r>
            <a:r>
              <a:rPr lang="ru-RU" sz="2400" dirty="0" smtClean="0">
                <a:solidFill>
                  <a:srgbClr val="FFFFFF"/>
                </a:solidFill>
                <a:ea typeface="+mn-lt"/>
                <a:cs typeface="+mn-lt"/>
              </a:rPr>
              <a:t>2 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шт.</a:t>
            </a:r>
            <a:endParaRPr lang="ru-RU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Видеокамера и программатор ESP32-CAM - по 1 шт.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chemeClr val="bg1"/>
                </a:solidFill>
                <a:ea typeface="Calibri"/>
                <a:cs typeface="Calibri"/>
              </a:rPr>
              <a:t>Севроприводы</a:t>
            </a: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 FS90 – 3 шт.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Кнопка </a:t>
            </a:r>
            <a:r>
              <a:rPr lang="ru-RU" sz="2400" dirty="0" err="1">
                <a:solidFill>
                  <a:schemeClr val="bg1"/>
                </a:solidFill>
                <a:ea typeface="Calibri"/>
                <a:cs typeface="Calibri"/>
              </a:rPr>
              <a:t>Amperka</a:t>
            </a: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 – 2 шт.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</a:rPr>
              <a:t>RGB светодиод - 1 шт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Аккумуляторы </a:t>
            </a:r>
            <a:r>
              <a:rPr lang="ru-RU" sz="2400" dirty="0" smtClean="0">
                <a:solidFill>
                  <a:srgbClr val="FFFFFF"/>
                </a:solidFill>
                <a:ea typeface="+mn-lt"/>
                <a:cs typeface="+mn-lt"/>
              </a:rPr>
              <a:t>18650 </a:t>
            </a:r>
            <a:r>
              <a:rPr lang="ru-RU" sz="2400" dirty="0" err="1">
                <a:solidFill>
                  <a:srgbClr val="FFFFFF"/>
                </a:solidFill>
                <a:ea typeface="+mn-lt"/>
                <a:cs typeface="+mn-lt"/>
              </a:rPr>
              <a:t>Li-Ion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Calibri"/>
              </a:rPr>
              <a:t>– 3 шт.</a:t>
            </a:r>
            <a:endParaRPr lang="ru-RU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92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38468727-63BE-4191-B4A6-C30C82C0E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DFROBOT MOBILE PLATFORM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D1A83-4B5E-18D1-78B2-6FF49FF6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20" y="500644"/>
            <a:ext cx="5819319" cy="10044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b="1" dirty="0"/>
              <a:t>Модель </a:t>
            </a:r>
            <a:r>
              <a:rPr lang="ru-RU" sz="2800" b="1" dirty="0" smtClean="0"/>
              <a:t>корпуса </a:t>
            </a:r>
            <a:br>
              <a:rPr lang="ru-RU" sz="2800" b="1" dirty="0" smtClean="0"/>
            </a:br>
            <a:r>
              <a:rPr lang="ru-RU" sz="2800" b="1" dirty="0" smtClean="0">
                <a:ea typeface="+mn-lt"/>
                <a:cs typeface="+mn-lt"/>
              </a:rPr>
              <a:t>DFROBOT </a:t>
            </a:r>
            <a:r>
              <a:rPr lang="ru-RU" sz="2800" b="1" dirty="0">
                <a:ea typeface="+mn-lt"/>
                <a:cs typeface="+mn-lt"/>
              </a:rPr>
              <a:t>MOBILE PLATFORM</a:t>
            </a:r>
            <a:r>
              <a:rPr lang="ru-RU" sz="2800" b="1" dirty="0">
                <a:ea typeface="Calibri"/>
                <a:cs typeface="Calibri"/>
              </a:rPr>
              <a:t/>
            </a:r>
            <a:br>
              <a:rPr lang="ru-RU" sz="2800" b="1" dirty="0">
                <a:ea typeface="Calibri"/>
                <a:cs typeface="Calibri"/>
              </a:rPr>
            </a:br>
            <a:r>
              <a:rPr lang="ru-RU" sz="2800" dirty="0" smtClean="0">
                <a:solidFill>
                  <a:srgbClr val="FFFFFF"/>
                </a:solidFill>
                <a:ea typeface="+mn-lt"/>
                <a:cs typeface="+mn-lt"/>
              </a:rPr>
              <a:t>FRPLATFORM 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D355BB6-1BB8-4828-B246-CFB31742D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A52A9B9-B2B3-46F0-9D53-0EFF9905BF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48C99C-0CE2-3FAE-FDF6-366B84EBF7B2}"/>
              </a:ext>
            </a:extLst>
          </p:cNvPr>
          <p:cNvSpPr txBox="1"/>
          <p:nvPr/>
        </p:nvSpPr>
        <p:spPr>
          <a:xfrm>
            <a:off x="963827" y="454205"/>
            <a:ext cx="5548184" cy="21018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ea typeface="Calibri"/>
              <a:cs typeface="Calibri"/>
            </a:endParaRPr>
          </a:p>
        </p:txBody>
      </p:sp>
      <p:pic>
        <p:nvPicPr>
          <p:cNvPr id="6" name="Рисунок 5" descr="Изображение выглядит как колесо, автокомпонент, 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7114268-39AC-3686-3BA9-07B040B25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29" b="12566"/>
          <a:stretch/>
        </p:blipFill>
        <p:spPr>
          <a:xfrm>
            <a:off x="1765758" y="3154728"/>
            <a:ext cx="3660485" cy="2229404"/>
          </a:xfrm>
          <a:prstGeom prst="rect">
            <a:avLst/>
          </a:prstGeom>
        </p:spPr>
      </p:pic>
      <p:pic>
        <p:nvPicPr>
          <p:cNvPr id="4" name="Объект 3" descr="Изображение выглядит как автокомпонент, колесо, Игрушечный транспорт, маш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105E947-EEA6-F602-5BA3-4BCECEF06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03" r="8531"/>
          <a:stretch/>
        </p:blipFill>
        <p:spPr>
          <a:xfrm>
            <a:off x="7083837" y="185343"/>
            <a:ext cx="3872163" cy="4741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8864" y="5868775"/>
            <a:ext cx="978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Корпус собран из деталей конструктора по инструкциям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73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740</Words>
  <Application>Microsoft Office PowerPoint</Application>
  <PresentationFormat>Произвольный</PresentationFormat>
  <Paragraphs>199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ПОЛЕЗНАЯ МОДЕЛЬ РОБОТА-АВТОДОСТАВЩИКА С УДАЛЕННЫМ УПРАВЛЕНИЕМ</vt:lpstr>
      <vt:lpstr>Презентация PowerPoint</vt:lpstr>
      <vt:lpstr>Презентация PowerPoint</vt:lpstr>
      <vt:lpstr>Презентация PowerPoint</vt:lpstr>
      <vt:lpstr>Аналоги Беспилотный транспорт будущего</vt:lpstr>
      <vt:lpstr>Поиск в базе данных ФИПС позволил пересмотреть похожие изобретения, найти аналоги изобретений роботов- доставщиков На основании изученных материалов принято решение на разработку Робота –доставщика  с новыми возможностями и функциями.</vt:lpstr>
      <vt:lpstr>Презентация PowerPoint</vt:lpstr>
      <vt:lpstr>Список оборудования</vt:lpstr>
      <vt:lpstr>Модель корпуса  DFROBOT MOBILE PLATFORM FRPLATFORM </vt:lpstr>
      <vt:lpstr>Образцы моделей корпуса сейфа и деталей для видеокамеры</vt:lpstr>
      <vt:lpstr>Примеры схем собранных устройств</vt:lpstr>
      <vt:lpstr>Программирование системы управления</vt:lpstr>
      <vt:lpstr>Презентация PowerPoint</vt:lpstr>
      <vt:lpstr>Фрагмент скетча для управления замком  на сейфе с использованием карты</vt:lpstr>
      <vt:lpstr>Фрагмент скетча для  управления роботом  с помощью камеры</vt:lpstr>
      <vt:lpstr>Собранная модель Робота-досавщика</vt:lpstr>
      <vt:lpstr>Презентация PowerPoint</vt:lpstr>
      <vt:lpstr>Стоимость модели</vt:lpstr>
      <vt:lpstr>Итоги работы</vt:lpstr>
      <vt:lpstr>Возможные модификации модели в будущем</vt:lpstr>
      <vt:lpstr>Возможные  варианты использования Робота - доставщика с дистанционным управлением</vt:lpstr>
      <vt:lpstr>Возможные варианты разработки корпусов</vt:lpstr>
      <vt:lpstr>Список источников информации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Галина Леонидовна</cp:lastModifiedBy>
  <cp:revision>327</cp:revision>
  <dcterms:created xsi:type="dcterms:W3CDTF">2023-12-02T18:26:10Z</dcterms:created>
  <dcterms:modified xsi:type="dcterms:W3CDTF">2024-01-28T20:29:23Z</dcterms:modified>
</cp:coreProperties>
</file>